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3" r:id="rId3"/>
    <p:sldId id="264" r:id="rId4"/>
    <p:sldId id="265" r:id="rId5"/>
    <p:sldId id="258" r:id="rId6"/>
    <p:sldId id="268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40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85D6AEC-ED92-48E6-BD3C-5BE9E95D76E1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F7B7123-05F4-42CD-9D6A-5B4A4080F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32979-286F-457F-8793-86ABA923C5EC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0B0-654F-4B50-A4A9-CEF45871E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B3D11-2033-4752-9B0D-A28D633CBD0E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47923-2E68-4CB7-9DF5-FE81BFC15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64ED58-9FA2-4208-9426-A6C2E75CCDF7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B13FE-B139-4035-A3C1-AE9D47DFA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4BD00-9E6A-45E7-9B6E-8D1B13419D5D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3D44D-F8A0-40E5-AEFB-F473A2F1A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DC253-4075-422F-841A-C2FD69E7F536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3DE90-ED71-4F2E-ACC0-27AE49300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38907-4198-45E8-8208-7C4EA771F1C7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5E3CC-999D-4847-97DC-C741605EA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B62A-B876-4B03-B85D-A72FEFD8B530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E0EC0-F760-457F-9609-85560F24B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75F8-F7C0-42B9-AAAF-EB14816A4448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366D4-2307-4822-B9F8-9FB59A95D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907D3-E915-4E80-A921-A718DAC0DA66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08900-5931-4A32-B7A5-1B55F662E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0545-DD39-4954-ADFA-B176E9B99A16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66CDB-C910-4631-BB04-BD580C68C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6D503-4A16-4642-8CCF-66138C66E686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BE72-85C3-4B18-835E-7579F5652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6E50B5-FBB6-49F3-828B-83B15B1F96F9}" type="datetimeFigureOut">
              <a:rPr lang="en-US"/>
              <a:pPr>
                <a:defRPr/>
              </a:pPr>
              <a:t>5/22/2013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893120-A4E4-41A7-92F9-44A89C752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Q:\In-Region\India\Kumbh Mela 2013\Photos and Images\Images\Aereal 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H="1" flipV="1">
            <a:off x="4845050" y="3040063"/>
            <a:ext cx="4298950" cy="27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8" descr="http://www.mapsofindia.com/maps/mapinnews/090120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5100" y="3035300"/>
            <a:ext cx="35321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469900"/>
            <a:ext cx="9144000" cy="1524000"/>
          </a:xfrm>
        </p:spPr>
        <p:txBody>
          <a:bodyPr>
            <a:noAutofit/>
          </a:bodyPr>
          <a:lstStyle/>
          <a:p>
            <a:r>
              <a:rPr lang="en-US" sz="2400" b="1" smtClean="0">
                <a:solidFill>
                  <a:srgbClr val="FFC000"/>
                </a:solidFill>
              </a:rPr>
              <a:t/>
            </a:r>
            <a:br>
              <a:rPr lang="en-US" sz="2400" b="1" smtClean="0">
                <a:solidFill>
                  <a:srgbClr val="FFC000"/>
                </a:solidFill>
              </a:rPr>
            </a:br>
            <a:r>
              <a:rPr lang="en-US" sz="3600" b="1" smtClean="0">
                <a:solidFill>
                  <a:srgbClr val="FFC000"/>
                </a:solidFill>
              </a:rPr>
              <a:t/>
            </a:r>
            <a:br>
              <a:rPr lang="en-US" sz="3600" b="1" smtClean="0">
                <a:solidFill>
                  <a:srgbClr val="FFC000"/>
                </a:solidFill>
              </a:rPr>
            </a:br>
            <a:r>
              <a:rPr lang="en-US" sz="3600" b="1" smtClean="0">
                <a:solidFill>
                  <a:srgbClr val="FFC000"/>
                </a:solidFill>
              </a:rPr>
              <a:t>Harvard’s Project: Mapping the Kumbh Mela</a:t>
            </a:r>
            <a:r>
              <a:rPr lang="en-US" sz="3600" b="1" smtClean="0">
                <a:solidFill>
                  <a:srgbClr val="A6A6A6"/>
                </a:solidFill>
              </a:rPr>
              <a:t/>
            </a:r>
            <a:br>
              <a:rPr lang="en-US" sz="3600" b="1" smtClean="0">
                <a:solidFill>
                  <a:srgbClr val="A6A6A6"/>
                </a:solidFill>
              </a:rPr>
            </a:br>
            <a:r>
              <a:rPr lang="en-US" sz="2400" b="1" smtClean="0">
                <a:solidFill>
                  <a:srgbClr val="E46C0A"/>
                </a:solidFill>
              </a:rPr>
              <a:t> South Asia Institute at Harvard University </a:t>
            </a:r>
            <a:r>
              <a:rPr lang="en-US" sz="2400" smtClean="0"/>
              <a:t/>
            </a:r>
            <a:br>
              <a:rPr lang="en-US" sz="2400" smtClean="0"/>
            </a:br>
            <a:endParaRPr lang="en-US" sz="1800" smtClean="0">
              <a:solidFill>
                <a:srgbClr val="A5002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4800" y="1219200"/>
            <a:ext cx="86106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chemeClr val="bg1"/>
                </a:solidFill>
                <a:latin typeface="+mn-lt"/>
              </a:rPr>
              <a:t>  The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Kumbh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+mn-lt"/>
              </a:rPr>
              <a:t>Mela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 is the largest gathering of people in the world for a Hindu religious fair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Dates of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Maha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Kumbh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Mela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, which occurs every 12 years are:       27 January to 25 February 2013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endParaRPr lang="en-US" sz="24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4341" name="Picture 6" descr="http://upload.wikimedia.org/wikipedia/commons/7/79/Map_of_india_position_of_Allahabad_highlighte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400" y="3048000"/>
            <a:ext cx="25558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86600" y="5943600"/>
            <a:ext cx="2590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Approx 6000 hectares</a:t>
            </a:r>
            <a:endParaRPr lang="en-US" sz="1600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14343" name="TextBox 9"/>
          <p:cNvSpPr txBox="1">
            <a:spLocks noChangeArrowheads="1"/>
          </p:cNvSpPr>
          <p:nvPr/>
        </p:nvSpPr>
        <p:spPr bwMode="auto">
          <a:xfrm>
            <a:off x="3479800" y="5724525"/>
            <a:ext cx="25908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>
                <a:solidFill>
                  <a:schemeClr val="bg1"/>
                </a:solidFill>
                <a:latin typeface="Calibri" pitchFamily="34" charset="0"/>
              </a:rPr>
              <a:t>confluence of the Ganga and Yamuna rivers on the plains of northern India, adjacent to the city of Allahabad</a:t>
            </a:r>
            <a:r>
              <a:rPr lang="en-US">
                <a:solidFill>
                  <a:schemeClr val="bg1"/>
                </a:solidFill>
                <a:latin typeface="Calibri" pitchFamily="34" charset="0"/>
              </a:rPr>
              <a:t>.</a:t>
            </a:r>
            <a:endParaRPr lang="en-US"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086600" y="5029200"/>
            <a:ext cx="0" cy="1066800"/>
          </a:xfrm>
          <a:prstGeom prst="straightConnector1">
            <a:avLst/>
          </a:prstGeom>
          <a:ln w="190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990600" y="4038600"/>
            <a:ext cx="0" cy="1905000"/>
          </a:xfrm>
          <a:prstGeom prst="straightConnector1">
            <a:avLst/>
          </a:prstGeom>
          <a:ln w="190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" y="6019800"/>
            <a:ext cx="2590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Location: Allahabad, India</a:t>
            </a:r>
            <a:endParaRPr lang="en-US" sz="1600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327400" y="4241800"/>
            <a:ext cx="0" cy="1905000"/>
          </a:xfrm>
          <a:prstGeom prst="straightConnector1">
            <a:avLst/>
          </a:prstGeom>
          <a:ln w="190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 descr="Q:\In-Region\India\Kumbh Mela 2013\Photos and Images\Images\Kumbh Photo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3352800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3733800" y="-127000"/>
            <a:ext cx="5181600" cy="6986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 An estimated 30m people will attend the festival over a course of 55 days.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Primary activity of the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Kumbh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+mn-lt"/>
              </a:rPr>
              <a:t>Mela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 is bathing in the holy waters---said to be especially efficacious at this time and place in eradicating one’s sins 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endParaRPr lang="en-US" sz="2800" dirty="0">
              <a:solidFill>
                <a:schemeClr val="bg1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n-lt"/>
              </a:rPr>
              <a:t>  There are also forums for religious lectures and debates, devotional singing, dramatic performances and feeding of holy men and women</a:t>
            </a:r>
            <a:endParaRPr lang="en-US" sz="2800" dirty="0">
              <a:solidFill>
                <a:schemeClr val="bg1"/>
              </a:solidFill>
              <a:latin typeface="Garamond" pitchFamily="18" charset="0"/>
            </a:endParaRPr>
          </a:p>
        </p:txBody>
      </p:sp>
      <p:pic>
        <p:nvPicPr>
          <p:cNvPr id="15363" name="Picture 9" descr="http://www.jimclinephotoworkshops.com/blog/wp-content/uploads/2012/06/KarlGrobl_MahaKumbhMela_2001-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4664075"/>
            <a:ext cx="33401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1" descr="http://cdn.c.photoshelter.com/img-get/I00005HA5gEzFcPM/s/900/900/Gathering-of-Naga-Sadhus-2-Kumbh-Mela-Haridwar-2010-Ind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950" y="2403475"/>
            <a:ext cx="33464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5029200" y="381000"/>
            <a:ext cx="3810000" cy="3108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  </a:t>
            </a:r>
            <a:r>
              <a:rPr lang="en-US" sz="2800" dirty="0">
                <a:solidFill>
                  <a:schemeClr val="bg1"/>
                </a:solidFill>
                <a:latin typeface="+mn-lt"/>
              </a:rPr>
              <a:t>There are around eight major bathing days where the competition for who gets to bathe when and where is quite fierce.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6386" name="Picture 12" descr="http://ampersandtravel.files.wordpress.com/2012/08/maha-kumbh-mela-festival-allahabad-india-ampersand-travel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92525"/>
            <a:ext cx="48006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14" descr="http://newsimg.bbc.co.uk/media/images/42408000/jpg/_42408893_prayer_220_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657600"/>
            <a:ext cx="23463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6" descr="http://tripatlas.com/p/76890/5fcf5f59ee383dafcb231eb27cdb179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0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8"/>
          <p:cNvSpPr txBox="1">
            <a:spLocks noChangeArrowheads="1"/>
          </p:cNvSpPr>
          <p:nvPr/>
        </p:nvSpPr>
        <p:spPr bwMode="auto">
          <a:xfrm>
            <a:off x="4953000" y="304800"/>
            <a:ext cx="3962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The city is laid out on a grid, constructed and deconstructed within a matter of weeks.</a:t>
            </a:r>
          </a:p>
          <a:p>
            <a:endParaRPr lang="en-US" sz="200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Within the grid, multiple aspects of contemporary urbanism come to fruition:</a:t>
            </a:r>
          </a:p>
          <a:p>
            <a:pPr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  zoning</a:t>
            </a:r>
          </a:p>
          <a:p>
            <a:pPr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  electricity grid</a:t>
            </a:r>
          </a:p>
          <a:p>
            <a:pPr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  food and water distribution </a:t>
            </a:r>
          </a:p>
          <a:p>
            <a:pPr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  physical infrastructure construction, mass vaccinations, </a:t>
            </a:r>
          </a:p>
          <a:p>
            <a:pPr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  public gathering spaces, </a:t>
            </a:r>
          </a:p>
          <a:p>
            <a:pPr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2400">
                <a:solidFill>
                  <a:schemeClr val="bg1"/>
                </a:solidFill>
                <a:latin typeface="Calibri" pitchFamily="34" charset="0"/>
              </a:rPr>
              <a:t>  nighttime social events</a:t>
            </a:r>
          </a:p>
          <a:p>
            <a:pPr>
              <a:buClr>
                <a:srgbClr val="A50021"/>
              </a:buClr>
              <a:buFont typeface="Wingdings" pitchFamily="2" charset="2"/>
              <a:buChar char="§"/>
            </a:pPr>
            <a:endParaRPr lang="en-US" sz="20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7410" name="Picture 6" descr="http://4.bp.blogspot.com/_frdQcrbMFKU/ReU8FhiS7EI/AAAAAAAABCA/2aISN1WIXfA/s400/Kumbh+Mela+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45212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8" descr="http://www.zenzibar.com/Articles/kumbhamela/Photo2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467100"/>
            <a:ext cx="45212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81600" y="6400800"/>
            <a:ext cx="3505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Public toilets at the </a:t>
            </a:r>
            <a:r>
              <a:rPr lang="en-US" sz="1400" i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Kumbh</a:t>
            </a:r>
            <a:r>
              <a:rPr lang="en-US" sz="1400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site</a:t>
            </a:r>
            <a:endParaRPr lang="en-US" sz="1400" i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133600" y="6553200"/>
            <a:ext cx="3086100" cy="12700"/>
          </a:xfrm>
          <a:prstGeom prst="straightConnector1">
            <a:avLst/>
          </a:prstGeom>
          <a:ln w="19050">
            <a:solidFill>
              <a:srgbClr val="A500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39"/>
          <p:cNvSpPr txBox="1">
            <a:spLocks noChangeArrowheads="1"/>
          </p:cNvSpPr>
          <p:nvPr/>
        </p:nvSpPr>
        <p:spPr bwMode="auto">
          <a:xfrm>
            <a:off x="457200" y="914400"/>
            <a:ext cx="8229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Harvard’s </a:t>
            </a:r>
            <a:r>
              <a:rPr lang="en-US" sz="2800" i="1">
                <a:solidFill>
                  <a:schemeClr val="bg1"/>
                </a:solidFill>
                <a:latin typeface="Calibri" pitchFamily="34" charset="0"/>
              </a:rPr>
              <a:t>Mapping India’s Kumbh Mela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</a:rPr>
              <a:t> Project is comprised of  people from various Harvard schools and local institutions: 6 faculty,15 students, and 5 staff.</a:t>
            </a:r>
          </a:p>
          <a:p>
            <a:endParaRPr lang="en-US" sz="240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9698" name="Picture 2" descr="Q:\In-Region\India\Kumbh Mela 2013\Photos and Images\Images\Kumbh Mela 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14600"/>
            <a:ext cx="4114800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304800"/>
            <a:ext cx="9144000" cy="60960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2400" b="1">
                <a:solidFill>
                  <a:srgbClr val="FFC000"/>
                </a:solidFill>
                <a:latin typeface="Calibri" pitchFamily="34" charset="0"/>
              </a:rPr>
              <a:t/>
            </a:r>
            <a:br>
              <a:rPr lang="en-US" sz="2400" b="1">
                <a:solidFill>
                  <a:srgbClr val="FFC000"/>
                </a:solidFill>
                <a:latin typeface="Calibri" pitchFamily="34" charset="0"/>
              </a:rPr>
            </a:br>
            <a:r>
              <a:rPr lang="en-US" sz="3600" b="1">
                <a:solidFill>
                  <a:srgbClr val="FFC000"/>
                </a:solidFill>
                <a:latin typeface="Calibri" pitchFamily="34" charset="0"/>
              </a:rPr>
              <a:t>South Asia Institute at Harvard University</a:t>
            </a:r>
            <a:br>
              <a:rPr lang="en-US" sz="3600" b="1">
                <a:solidFill>
                  <a:srgbClr val="FFC000"/>
                </a:solidFill>
                <a:latin typeface="Calibri" pitchFamily="34" charset="0"/>
              </a:rPr>
            </a:br>
            <a:r>
              <a:rPr lang="en-US" sz="2400">
                <a:latin typeface="Calibri" pitchFamily="34" charset="0"/>
              </a:rPr>
              <a:t/>
            </a:r>
            <a:br>
              <a:rPr lang="en-US" sz="2400">
                <a:latin typeface="Calibri" pitchFamily="34" charset="0"/>
              </a:rPr>
            </a:br>
            <a:endParaRPr lang="en-US">
              <a:solidFill>
                <a:srgbClr val="A50021"/>
              </a:solidFill>
              <a:latin typeface="Calibri" pitchFamily="34" charset="0"/>
            </a:endParaRPr>
          </a:p>
        </p:txBody>
      </p:sp>
      <p:sp>
        <p:nvSpPr>
          <p:cNvPr id="29700" name="TextBox 9"/>
          <p:cNvSpPr txBox="1">
            <a:spLocks noChangeArrowheads="1"/>
          </p:cNvSpPr>
          <p:nvPr/>
        </p:nvSpPr>
        <p:spPr bwMode="auto">
          <a:xfrm>
            <a:off x="4953000" y="4724400"/>
            <a:ext cx="30353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A50021"/>
              </a:buClr>
              <a:buFont typeface="Wingdings" pitchFamily="2" charset="2"/>
              <a:buChar char="§"/>
            </a:pPr>
            <a:r>
              <a:rPr lang="en-US" b="1">
                <a:solidFill>
                  <a:schemeClr val="bg1"/>
                </a:solidFill>
                <a:latin typeface="Calibri" pitchFamily="34" charset="0"/>
              </a:rPr>
              <a:t>  </a:t>
            </a:r>
            <a:r>
              <a:rPr lang="en-US" b="1">
                <a:solidFill>
                  <a:schemeClr val="bg1"/>
                </a:solidFill>
                <a:latin typeface="Calibri" pitchFamily="34" charset="0"/>
                <a:ea typeface="JasmineUPC"/>
                <a:cs typeface="JasmineUPC"/>
              </a:rPr>
              <a:t>Diana L. Eck | FAS and HDS</a:t>
            </a:r>
            <a:endParaRPr lang="en-US">
              <a:solidFill>
                <a:schemeClr val="bg1"/>
              </a:solidFill>
              <a:latin typeface="Calibri" pitchFamily="34" charset="0"/>
              <a:ea typeface="JasmineUPC"/>
              <a:cs typeface="JasmineUPC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§"/>
            </a:pPr>
            <a:r>
              <a:rPr lang="en-US" b="1">
                <a:solidFill>
                  <a:schemeClr val="bg1"/>
                </a:solidFill>
                <a:latin typeface="Calibri" pitchFamily="34" charset="0"/>
                <a:ea typeface="JasmineUPC"/>
                <a:cs typeface="JasmineUPC"/>
              </a:rPr>
              <a:t>  Rahul Mehrotra  |  GSD</a:t>
            </a:r>
            <a:endParaRPr lang="en-US">
              <a:solidFill>
                <a:schemeClr val="bg1"/>
              </a:solidFill>
              <a:latin typeface="Calibri" pitchFamily="34" charset="0"/>
              <a:ea typeface="JasmineUPC"/>
              <a:cs typeface="JasmineUPC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§"/>
            </a:pPr>
            <a:r>
              <a:rPr lang="en-US" b="1">
                <a:solidFill>
                  <a:schemeClr val="bg1"/>
                </a:solidFill>
                <a:latin typeface="Calibri" pitchFamily="34" charset="0"/>
                <a:ea typeface="JasmineUPC"/>
                <a:cs typeface="JasmineUPC"/>
              </a:rPr>
              <a:t>  Tarun Khanna  |  HBS </a:t>
            </a:r>
            <a:r>
              <a:rPr lang="en-US" i="1">
                <a:solidFill>
                  <a:schemeClr val="bg1"/>
                </a:solidFill>
                <a:latin typeface="Calibri" pitchFamily="34" charset="0"/>
                <a:ea typeface="JasmineUPC"/>
                <a:cs typeface="JasmineUPC"/>
              </a:rPr>
              <a:t> </a:t>
            </a:r>
            <a:endParaRPr lang="en-US">
              <a:solidFill>
                <a:schemeClr val="bg1"/>
              </a:solidFill>
              <a:latin typeface="Calibri" pitchFamily="34" charset="0"/>
              <a:ea typeface="JasmineUPC"/>
              <a:cs typeface="JasmineUPC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§"/>
            </a:pPr>
            <a:r>
              <a:rPr lang="en-US" b="1">
                <a:solidFill>
                  <a:schemeClr val="bg1"/>
                </a:solidFill>
                <a:latin typeface="Calibri" pitchFamily="34" charset="0"/>
                <a:ea typeface="JasmineUPC"/>
                <a:cs typeface="JasmineUPC"/>
              </a:rPr>
              <a:t>  Sue Goldie  |  HSPH</a:t>
            </a:r>
            <a:endParaRPr lang="en-US">
              <a:solidFill>
                <a:schemeClr val="bg1"/>
              </a:solidFill>
              <a:latin typeface="Calibri" pitchFamily="34" charset="0"/>
              <a:ea typeface="JasmineUPC"/>
              <a:cs typeface="JasmineUPC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§"/>
            </a:pPr>
            <a:r>
              <a:rPr lang="en-US" b="1">
                <a:solidFill>
                  <a:schemeClr val="bg1"/>
                </a:solidFill>
                <a:latin typeface="Calibri" pitchFamily="34" charset="0"/>
                <a:ea typeface="JasmineUPC"/>
                <a:cs typeface="JasmineUPC"/>
              </a:rPr>
              <a:t>  Jennifer Leaning  |  HSPH</a:t>
            </a:r>
            <a:endParaRPr lang="en-US">
              <a:solidFill>
                <a:schemeClr val="bg1"/>
              </a:solidFill>
              <a:latin typeface="Calibri" pitchFamily="34" charset="0"/>
              <a:ea typeface="JasmineUPC"/>
              <a:cs typeface="JasmineUPC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§"/>
            </a:pPr>
            <a:r>
              <a:rPr lang="en-US" b="1">
                <a:solidFill>
                  <a:schemeClr val="bg1"/>
                </a:solidFill>
                <a:latin typeface="Calibri" pitchFamily="34" charset="0"/>
                <a:ea typeface="JasmineUPC"/>
                <a:cs typeface="JasmineUPC"/>
              </a:rPr>
              <a:t>  Cherry A. Murray | SEAS</a:t>
            </a:r>
            <a:endParaRPr lang="en-US">
              <a:latin typeface="Calibri" pitchFamily="34" charset="0"/>
              <a:ea typeface="JasmineUPC"/>
              <a:cs typeface="JasmineUP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ache2.allpostersimages.com/p/LRG/29/2968/Q98QD00Z/affiches/blomqvist-anders-crowds-of-naga-sadhus-during-maha-kumbh-mela-festival-allahabad-india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76200"/>
            <a:ext cx="9245600" cy="6934200"/>
          </a:xfrm>
          <a:prstGeom prst="rect">
            <a:avLst/>
          </a:prstGeom>
          <a:noFill/>
        </p:spPr>
      </p:pic>
      <p:sp>
        <p:nvSpPr>
          <p:cNvPr id="30722" name="TextBox 39"/>
          <p:cNvSpPr txBox="1">
            <a:spLocks noChangeArrowheads="1"/>
          </p:cNvSpPr>
          <p:nvPr/>
        </p:nvSpPr>
        <p:spPr bwMode="auto">
          <a:xfrm>
            <a:off x="457200" y="1219200"/>
            <a:ext cx="82296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A50021"/>
                </a:solidFill>
                <a:latin typeface="Calibri" pitchFamily="34" charset="0"/>
              </a:rPr>
              <a:t>The Mela is a case study, or prototype, for the </a:t>
            </a:r>
            <a:r>
              <a:rPr lang="en-US" sz="3600" i="1">
                <a:solidFill>
                  <a:srgbClr val="A50021"/>
                </a:solidFill>
                <a:latin typeface="Calibri" pitchFamily="34" charset="0"/>
              </a:rPr>
              <a:t>pop-up mega-city</a:t>
            </a:r>
            <a:r>
              <a:rPr lang="en-US" sz="3600">
                <a:solidFill>
                  <a:srgbClr val="A50021"/>
                </a:solidFill>
                <a:latin typeface="Calibri" pitchFamily="34" charset="0"/>
              </a:rPr>
              <a:t>. </a:t>
            </a:r>
          </a:p>
          <a:p>
            <a:endParaRPr lang="en-US" sz="3600">
              <a:solidFill>
                <a:srgbClr val="A50021"/>
              </a:solidFill>
              <a:latin typeface="Calibri" pitchFamily="34" charset="0"/>
            </a:endParaRPr>
          </a:p>
          <a:p>
            <a:r>
              <a:rPr lang="en-US" sz="3600">
                <a:solidFill>
                  <a:srgbClr val="A50021"/>
                </a:solidFill>
                <a:latin typeface="Calibri" pitchFamily="34" charset="0"/>
              </a:rPr>
              <a:t>It is a manifestation of </a:t>
            </a:r>
            <a:r>
              <a:rPr lang="en-US" sz="3600" i="1">
                <a:solidFill>
                  <a:srgbClr val="A50021"/>
                </a:solidFill>
                <a:latin typeface="Calibri" pitchFamily="34" charset="0"/>
              </a:rPr>
              <a:t>temporary </a:t>
            </a:r>
            <a:r>
              <a:rPr lang="en-US" sz="3600">
                <a:solidFill>
                  <a:srgbClr val="A50021"/>
                </a:solidFill>
                <a:latin typeface="Calibri" pitchFamily="34" charset="0"/>
              </a:rPr>
              <a:t>or </a:t>
            </a:r>
            <a:r>
              <a:rPr lang="en-US" sz="3600" i="1">
                <a:solidFill>
                  <a:srgbClr val="A50021"/>
                </a:solidFill>
                <a:latin typeface="Calibri" pitchFamily="34" charset="0"/>
              </a:rPr>
              <a:t>flexible </a:t>
            </a:r>
            <a:r>
              <a:rPr lang="en-US" sz="3600">
                <a:solidFill>
                  <a:srgbClr val="A50021"/>
                </a:solidFill>
                <a:latin typeface="Calibri" pitchFamily="34" charset="0"/>
              </a:rPr>
              <a:t>urbanism that responds directly to the festival’s needs to provide public utilities for millions of people in a short span of time. </a:t>
            </a:r>
          </a:p>
          <a:p>
            <a:endParaRPr lang="en-US" sz="240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57200"/>
            <a:ext cx="9144000" cy="609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Kumbh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Mela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: A Case Study</a:t>
            </a:r>
            <a:r>
              <a:rPr lang="en-US" sz="36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en-US" sz="2400" dirty="0">
                <a:latin typeface="+mj-lt"/>
                <a:ea typeface="+mj-ea"/>
                <a:cs typeface="+mj-cs"/>
              </a:rPr>
              <a:t/>
            </a:r>
            <a:br>
              <a:rPr lang="en-US" sz="2400" dirty="0">
                <a:latin typeface="+mj-lt"/>
                <a:ea typeface="+mj-ea"/>
                <a:cs typeface="+mj-cs"/>
              </a:rPr>
            </a:br>
            <a:endParaRPr lang="en-US" dirty="0">
              <a:solidFill>
                <a:srgbClr val="A5002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39"/>
          <p:cNvSpPr txBox="1">
            <a:spLocks noChangeArrowheads="1"/>
          </p:cNvSpPr>
          <p:nvPr/>
        </p:nvSpPr>
        <p:spPr bwMode="auto">
          <a:xfrm>
            <a:off x="4267200" y="609600"/>
            <a:ext cx="487680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How can this spatial model be extended to situations outside of religious pilgrimage such as:</a:t>
            </a:r>
          </a:p>
          <a:p>
            <a:pPr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  reconstruction after tsunami or earthquake </a:t>
            </a:r>
          </a:p>
          <a:p>
            <a:pPr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distribution of vaccinations and other medical services to the poor </a:t>
            </a:r>
          </a:p>
          <a:p>
            <a:endParaRPr lang="en-US" sz="240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52400"/>
            <a:ext cx="9144000" cy="609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en-US" sz="3600" b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Kumbh</a:t>
            </a:r>
            <a:r>
              <a:rPr lang="en-US" sz="36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Mela</a:t>
            </a:r>
            <a:r>
              <a:rPr lang="en-US" sz="36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: A Case Study</a:t>
            </a:r>
            <a:br>
              <a:rPr lang="en-US" sz="36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en-US" sz="2400" dirty="0">
                <a:latin typeface="+mj-lt"/>
                <a:ea typeface="+mj-ea"/>
                <a:cs typeface="+mj-cs"/>
              </a:rPr>
              <a:t/>
            </a:r>
            <a:br>
              <a:rPr lang="en-US" sz="2400" dirty="0">
                <a:latin typeface="+mj-lt"/>
                <a:ea typeface="+mj-ea"/>
                <a:cs typeface="+mj-cs"/>
              </a:rPr>
            </a:br>
            <a:endParaRPr lang="en-US" dirty="0">
              <a:solidFill>
                <a:srgbClr val="A5002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1747" name="Picture 2" descr="http://media2.intoday.in/indiatoday/images/stories/maha-kumbh_350_062412053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800100"/>
            <a:ext cx="40306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http://www.rkmkankhal.org/images/Kumbh%20Me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600450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9"/>
          <p:cNvSpPr txBox="1">
            <a:spLocks noChangeArrowheads="1"/>
          </p:cNvSpPr>
          <p:nvPr/>
        </p:nvSpPr>
        <p:spPr bwMode="auto">
          <a:xfrm>
            <a:off x="2971800" y="600075"/>
            <a:ext cx="5715000" cy="649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40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development of sustainable overlaps of urbanism and agriculture elsewhere in the world? </a:t>
            </a:r>
          </a:p>
          <a:p>
            <a:pPr>
              <a:buClr>
                <a:srgbClr val="A50021"/>
              </a:buClr>
            </a:pPr>
            <a:endParaRPr lang="en-US" sz="3200">
              <a:solidFill>
                <a:schemeClr val="bg1"/>
              </a:solidFill>
              <a:latin typeface="Calibri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§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 creation of an urban typology for other, more precarious contexts relating to disaster response, public health and sustainability. </a:t>
            </a:r>
          </a:p>
          <a:p>
            <a:endParaRPr lang="en-US" sz="2400">
              <a:solidFill>
                <a:schemeClr val="bg1"/>
              </a:solidFill>
              <a:latin typeface="Calibri" pitchFamily="34" charset="0"/>
            </a:endParaRPr>
          </a:p>
          <a:p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533400"/>
            <a:ext cx="9144000" cy="609600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en-US" sz="3600" b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Kumbh</a:t>
            </a:r>
            <a:r>
              <a:rPr lang="en-US" sz="36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rgbClr val="FFC000"/>
                </a:solidFill>
                <a:latin typeface="+mj-lt"/>
                <a:ea typeface="+mj-ea"/>
                <a:cs typeface="+mj-cs"/>
              </a:rPr>
              <a:t>Mela</a:t>
            </a:r>
            <a:r>
              <a:rPr lang="en-US" sz="36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: A Case Study</a:t>
            </a:r>
            <a:br>
              <a:rPr lang="en-US" sz="36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r>
              <a:rPr lang="en-US" sz="2400" dirty="0">
                <a:latin typeface="+mj-lt"/>
                <a:ea typeface="+mj-ea"/>
                <a:cs typeface="+mj-cs"/>
              </a:rPr>
              <a:t/>
            </a:r>
            <a:br>
              <a:rPr lang="en-US" sz="2400" dirty="0">
                <a:latin typeface="+mj-lt"/>
                <a:ea typeface="+mj-ea"/>
                <a:cs typeface="+mj-cs"/>
              </a:rPr>
            </a:br>
            <a:endParaRPr lang="en-US" dirty="0">
              <a:solidFill>
                <a:srgbClr val="A5002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2771" name="Picture 7" descr="http://i.telegraph.co.uk/multimedia/archive/01616/india220_1616765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3276600"/>
            <a:ext cx="26289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http://www.tribuneindia.com/2009/20091224/dplu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0"/>
            <a:ext cx="266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371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Arial</vt:lpstr>
      <vt:lpstr>Garamond</vt:lpstr>
      <vt:lpstr>Wingdings</vt:lpstr>
      <vt:lpstr>JasmineUPC</vt:lpstr>
      <vt:lpstr>Office Theme</vt:lpstr>
      <vt:lpstr>  Harvard’s Project: Mapping the Kumbh Mela  South Asia Institute at Harvard University  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Stakeholders’ Roundtable for Promoting Inclusive Innovation Program</dc:title>
  <dc:creator>meenahewett</dc:creator>
  <cp:lastModifiedBy>lnelson</cp:lastModifiedBy>
  <cp:revision>80</cp:revision>
  <dcterms:created xsi:type="dcterms:W3CDTF">2012-10-17T15:01:37Z</dcterms:created>
  <dcterms:modified xsi:type="dcterms:W3CDTF">2013-05-22T16:01:04Z</dcterms:modified>
</cp:coreProperties>
</file>